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0.jpg" ContentType="image/jpg"/>
  <Override PartName="/ppt/media/image5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59" r:id="rId7"/>
    <p:sldId id="261" r:id="rId8"/>
    <p:sldId id="260" r:id="rId9"/>
    <p:sldId id="262" r:id="rId10"/>
    <p:sldId id="263" r:id="rId11"/>
  </p:sldIdLst>
  <p:sldSz cx="7594600" cy="10693400"/>
  <p:notesSz cx="75946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3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3" autoAdjust="0"/>
    <p:restoredTop sz="94053" autoAdjust="0"/>
  </p:normalViewPr>
  <p:slideViewPr>
    <p:cSldViewPr>
      <p:cViewPr varScale="1">
        <p:scale>
          <a:sx n="60" d="100"/>
          <a:sy n="60" d="100"/>
        </p:scale>
        <p:origin x="3726" y="2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0071" y="3314954"/>
            <a:ext cx="6460807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7B00A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40142" y="5988304"/>
            <a:ext cx="532066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91205" cy="106923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29298" cy="45939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B00A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B00A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0047" y="2459482"/>
            <a:ext cx="3306413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914489" y="2459482"/>
            <a:ext cx="3306413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B00A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8670" y="4559934"/>
            <a:ext cx="284416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7B00A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0047" y="2459482"/>
            <a:ext cx="684085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84323" y="9944862"/>
            <a:ext cx="243230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0047" y="9944862"/>
            <a:ext cx="1748218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72684" y="9944862"/>
            <a:ext cx="1748218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49.png"/><Relationship Id="rId3" Type="http://schemas.openxmlformats.org/officeDocument/2006/relationships/image" Target="../media/image27.jpeg"/><Relationship Id="rId21" Type="http://schemas.openxmlformats.org/officeDocument/2006/relationships/image" Target="../media/image45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26.png"/><Relationship Id="rId16" Type="http://schemas.openxmlformats.org/officeDocument/2006/relationships/image" Target="../media/image40.jp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24" Type="http://schemas.openxmlformats.org/officeDocument/2006/relationships/image" Target="../media/image1.png"/><Relationship Id="rId5" Type="http://schemas.openxmlformats.org/officeDocument/2006/relationships/image" Target="../media/image29.png"/><Relationship Id="rId15" Type="http://schemas.openxmlformats.org/officeDocument/2006/relationships/image" Target="../media/image39.jpg"/><Relationship Id="rId23" Type="http://schemas.openxmlformats.org/officeDocument/2006/relationships/image" Target="../media/image47.jpe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clic.ao/" TargetMode="External"/><Relationship Id="rId2" Type="http://schemas.openxmlformats.org/officeDocument/2006/relationships/hyperlink" Target="mailto:solucoes@ilungi.a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ontacto@siclic.a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75" y="-1"/>
            <a:ext cx="7572375" cy="10692765"/>
            <a:chOff x="18775" y="-1"/>
            <a:chExt cx="7572375" cy="10692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75" y="-1"/>
              <a:ext cx="7572247" cy="10692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645" y="3586352"/>
              <a:ext cx="5518150" cy="3862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7595616" cy="106918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98470" y="6513321"/>
            <a:ext cx="16008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9075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chemeClr val="bg1"/>
                </a:solidFill>
                <a:latin typeface="Roboto"/>
                <a:cs typeface="Roboto"/>
              </a:rPr>
              <a:t>www.ilungi.ao </a:t>
            </a:r>
            <a:r>
              <a:rPr sz="1400" b="1" dirty="0">
                <a:solidFill>
                  <a:schemeClr val="bg1"/>
                </a:solidFill>
                <a:latin typeface="Roboto"/>
                <a:cs typeface="Roboto"/>
              </a:rPr>
              <a:t>(+244)</a:t>
            </a:r>
            <a:r>
              <a:rPr sz="1400" b="1" spc="-3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chemeClr val="bg1"/>
                </a:solidFill>
                <a:latin typeface="Roboto"/>
                <a:cs typeface="Roboto"/>
              </a:rPr>
              <a:t>935</a:t>
            </a:r>
            <a:r>
              <a:rPr sz="1400" b="1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chemeClr val="bg1"/>
                </a:solidFill>
                <a:latin typeface="Roboto"/>
                <a:cs typeface="Roboto"/>
              </a:rPr>
              <a:t>793</a:t>
            </a:r>
            <a:r>
              <a:rPr sz="1400" b="1" spc="-25" dirty="0">
                <a:solidFill>
                  <a:schemeClr val="bg1"/>
                </a:solidFill>
                <a:latin typeface="Roboto"/>
                <a:cs typeface="Roboto"/>
              </a:rPr>
              <a:t> 270</a:t>
            </a:r>
            <a:endParaRPr sz="14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70815">
              <a:lnSpc>
                <a:spcPct val="100000"/>
              </a:lnSpc>
            </a:pPr>
            <a:r>
              <a:rPr sz="1400" b="1" spc="-10" dirty="0">
                <a:solidFill>
                  <a:schemeClr val="bg1"/>
                </a:solidFill>
                <a:latin typeface="Roboto"/>
                <a:cs typeface="Roboto"/>
              </a:rPr>
              <a:t>geral@ilungi.ao</a:t>
            </a:r>
            <a:endParaRPr sz="14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327" y="3553205"/>
            <a:ext cx="4379468" cy="26686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75" y="-1"/>
            <a:ext cx="7572375" cy="10692765"/>
            <a:chOff x="18775" y="-1"/>
            <a:chExt cx="7572375" cy="10692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75" y="-1"/>
              <a:ext cx="7572247" cy="10692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218" y="275589"/>
              <a:ext cx="6774942" cy="403923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40227" y="5929300"/>
            <a:ext cx="4121150" cy="3619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95"/>
              </a:spcBef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Somos</a:t>
            </a:r>
            <a:r>
              <a:rPr sz="1200" spc="2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uma</a:t>
            </a:r>
            <a:r>
              <a:rPr sz="1200" spc="2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equipa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prestação</a:t>
            </a:r>
            <a:r>
              <a:rPr sz="1200" spc="2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serviços</a:t>
            </a:r>
            <a:r>
              <a:rPr sz="1200" spc="2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apoio</a:t>
            </a:r>
            <a:r>
              <a:rPr sz="1200" spc="2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a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empresarial,</a:t>
            </a:r>
            <a:r>
              <a:rPr sz="1200" spc="30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com</a:t>
            </a:r>
            <a:r>
              <a:rPr sz="1200" spc="31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propósito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optimizar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resultados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nos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processos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desenvolvimento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das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habilidades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competências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 do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capital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humano.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12700" marR="5080" algn="just">
              <a:lnSpc>
                <a:spcPct val="110000"/>
              </a:lnSpc>
            </a:pPr>
            <a:r>
              <a:rPr sz="1200" dirty="0" err="1">
                <a:solidFill>
                  <a:srgbClr val="1E3D2C"/>
                </a:solidFill>
                <a:latin typeface="Roboto"/>
                <a:cs typeface="Roboto"/>
              </a:rPr>
              <a:t>Fundada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2018,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ILUNGI</a:t>
            </a:r>
            <a:r>
              <a:rPr sz="1200" spc="1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fornece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serviços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ajudam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organizações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profissionais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desenvolverem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crescerem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forma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vertical,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</a:t>
            </a:r>
            <a:r>
              <a:rPr sz="1200" spc="2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sentido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da</a:t>
            </a:r>
            <a:r>
              <a:rPr sz="1200" spc="2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especialização</a:t>
            </a:r>
            <a:r>
              <a:rPr sz="1200" spc="2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das</a:t>
            </a:r>
            <a:r>
              <a:rPr sz="1200" spc="2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suas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actividades,</a:t>
            </a:r>
            <a:r>
              <a:rPr sz="1200" spc="28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28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8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forma</a:t>
            </a:r>
            <a:r>
              <a:rPr sz="1200" spc="28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horizontal,</a:t>
            </a:r>
            <a:r>
              <a:rPr sz="1200" spc="2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</a:t>
            </a:r>
            <a:r>
              <a:rPr sz="1200" spc="2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sentido</a:t>
            </a:r>
            <a:r>
              <a:rPr sz="1200" spc="28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alargamento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das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suas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bases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aumentar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número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de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oferta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consequentemente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variedade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numérica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de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clientes.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12700" marR="5715" algn="just">
              <a:lnSpc>
                <a:spcPct val="110000"/>
              </a:lnSpc>
            </a:pPr>
            <a:r>
              <a:rPr sz="1200" dirty="0" err="1">
                <a:solidFill>
                  <a:srgbClr val="1E3D2C"/>
                </a:solidFill>
                <a:latin typeface="Roboto"/>
                <a:cs typeface="Roboto"/>
              </a:rPr>
              <a:t>Possuímos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certificação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pela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norma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9001:2015,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além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da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certificação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pela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b="1" dirty="0">
                <a:solidFill>
                  <a:srgbClr val="1E3D2C"/>
                </a:solidFill>
                <a:latin typeface="Roboto"/>
                <a:cs typeface="Roboto"/>
              </a:rPr>
              <a:t>ANPG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prestação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2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serviços</a:t>
            </a:r>
            <a:r>
              <a:rPr sz="1200" spc="13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a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indústria</a:t>
            </a:r>
            <a:r>
              <a:rPr sz="1200" spc="3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petrolífera,</a:t>
            </a:r>
            <a:r>
              <a:rPr sz="1200" spc="3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acreditação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pelo</a:t>
            </a:r>
            <a:r>
              <a:rPr sz="1200" spc="3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1E3D2C"/>
                </a:solidFill>
                <a:latin typeface="Roboto"/>
                <a:cs typeface="Roboto"/>
              </a:rPr>
              <a:t>INEFOP</a:t>
            </a:r>
            <a:r>
              <a:rPr sz="1200" spc="3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30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1E3D2C"/>
                </a:solidFill>
                <a:latin typeface="Roboto"/>
                <a:cs typeface="Roboto"/>
              </a:rPr>
              <a:t>CPD</a:t>
            </a:r>
            <a:r>
              <a:rPr sz="1200" b="1" spc="3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b="1" spc="-25" dirty="0">
                <a:solidFill>
                  <a:srgbClr val="1E3D2C"/>
                </a:solidFill>
                <a:latin typeface="Roboto"/>
                <a:cs typeface="Roboto"/>
              </a:rPr>
              <a:t>UK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-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ministração</a:t>
            </a:r>
            <a:r>
              <a:rPr sz="1200" spc="-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lang="pt-BR" sz="1200" spc="-10" dirty="0">
                <a:solidFill>
                  <a:srgbClr val="1E3D2C"/>
                </a:solidFill>
                <a:latin typeface="Roboto"/>
                <a:cs typeface="Roboto"/>
              </a:rPr>
              <a:t>cursos</a:t>
            </a:r>
            <a:r>
              <a:rPr lang="pt-BR"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lang="pt-BR" sz="1200" spc="-10" dirty="0">
                <a:solidFill>
                  <a:srgbClr val="1E3D2C"/>
                </a:solidFill>
                <a:latin typeface="Roboto"/>
                <a:cs typeface="Roboto"/>
              </a:rPr>
              <a:t>profissionais</a:t>
            </a:r>
            <a:r>
              <a:rPr lang="pt-PT" sz="1200" spc="-10" dirty="0">
                <a:solidFill>
                  <a:srgbClr val="1E3D2C"/>
                </a:solidFill>
                <a:latin typeface="Roboto"/>
                <a:cs typeface="Roboto"/>
              </a:rPr>
              <a:t>, e </a:t>
            </a:r>
            <a:r>
              <a:rPr lang="pt-PT" sz="1200" b="1" spc="-10" dirty="0">
                <a:solidFill>
                  <a:srgbClr val="1E3D2C"/>
                </a:solidFill>
                <a:latin typeface="Roboto"/>
                <a:cs typeface="Roboto"/>
              </a:rPr>
              <a:t>INIQ </a:t>
            </a:r>
            <a:r>
              <a:rPr lang="pt-PT" sz="1200" spc="-10" dirty="0">
                <a:solidFill>
                  <a:srgbClr val="1E3D2C"/>
                </a:solidFill>
                <a:latin typeface="Roboto"/>
                <a:cs typeface="Roboto"/>
              </a:rPr>
              <a:t>nos serviços e formação de sistemas de gestão de qualidade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906" y="4720704"/>
            <a:ext cx="1879600" cy="5269230"/>
          </a:xfrm>
          <a:custGeom>
            <a:avLst/>
            <a:gdLst/>
            <a:ahLst/>
            <a:cxnLst/>
            <a:rect l="l" t="t" r="r" b="b"/>
            <a:pathLst>
              <a:path w="1879600" h="5269230">
                <a:moveTo>
                  <a:pt x="1879219" y="0"/>
                </a:moveTo>
                <a:lnTo>
                  <a:pt x="0" y="0"/>
                </a:lnTo>
                <a:lnTo>
                  <a:pt x="0" y="5268976"/>
                </a:lnTo>
                <a:lnTo>
                  <a:pt x="1879219" y="5268976"/>
                </a:lnTo>
                <a:lnTo>
                  <a:pt x="1879219" y="0"/>
                </a:lnTo>
                <a:close/>
              </a:path>
            </a:pathLst>
          </a:custGeom>
          <a:solidFill>
            <a:srgbClr val="1E3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2471" y="5927590"/>
            <a:ext cx="635635" cy="28841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4660"/>
              </a:lnSpc>
            </a:pPr>
            <a:r>
              <a:rPr sz="4800" dirty="0">
                <a:solidFill>
                  <a:srgbClr val="00A151"/>
                </a:solidFill>
                <a:latin typeface="Calibri"/>
                <a:cs typeface="Calibri"/>
              </a:rPr>
              <a:t>SOBRE</a:t>
            </a:r>
            <a:r>
              <a:rPr sz="4800" spc="-25" dirty="0">
                <a:solidFill>
                  <a:srgbClr val="00A151"/>
                </a:solidFill>
                <a:latin typeface="Calibri"/>
                <a:cs typeface="Calibri"/>
              </a:rPr>
              <a:t> NÓS</a:t>
            </a:r>
            <a:endParaRPr sz="4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7401" y="4695431"/>
            <a:ext cx="2114169" cy="12405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795" y="313181"/>
            <a:ext cx="4212463" cy="293598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25906" y="3344976"/>
            <a:ext cx="650240" cy="6755765"/>
          </a:xfrm>
          <a:custGeom>
            <a:avLst/>
            <a:gdLst/>
            <a:ahLst/>
            <a:cxnLst/>
            <a:rect l="l" t="t" r="r" b="b"/>
            <a:pathLst>
              <a:path w="650240" h="6755765">
                <a:moveTo>
                  <a:pt x="649998" y="0"/>
                </a:moveTo>
                <a:lnTo>
                  <a:pt x="0" y="0"/>
                </a:lnTo>
                <a:lnTo>
                  <a:pt x="0" y="6755638"/>
                </a:lnTo>
                <a:lnTo>
                  <a:pt x="649998" y="6755638"/>
                </a:lnTo>
                <a:lnTo>
                  <a:pt x="649998" y="0"/>
                </a:lnTo>
                <a:close/>
              </a:path>
            </a:pathLst>
          </a:custGeom>
          <a:solidFill>
            <a:srgbClr val="1E3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283" y="5146814"/>
            <a:ext cx="433070" cy="3154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00A151"/>
                </a:solidFill>
                <a:latin typeface="Calibri"/>
                <a:cs typeface="Calibri"/>
              </a:rPr>
              <a:t>NOSSOS</a:t>
            </a:r>
            <a:r>
              <a:rPr sz="3200" b="1" spc="-25" dirty="0">
                <a:solidFill>
                  <a:srgbClr val="00A151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151"/>
                </a:solidFill>
                <a:latin typeface="Calibri"/>
                <a:cs typeface="Calibri"/>
              </a:rPr>
              <a:t>SERVIÇOS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6390" y="3305454"/>
            <a:ext cx="5553710" cy="3431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1600" b="1" dirty="0">
                <a:solidFill>
                  <a:srgbClr val="00A151"/>
                </a:solidFill>
                <a:latin typeface="Roboto"/>
                <a:cs typeface="Roboto"/>
              </a:rPr>
              <a:t>CONSULTORIA E AUDITORIA EM SISTEMAS DE GESTÃO &amp; PROJECTOS</a:t>
            </a:r>
            <a:endParaRPr sz="1600" dirty="0">
              <a:latin typeface="Roboto"/>
              <a:cs typeface="Roboto"/>
            </a:endParaRPr>
          </a:p>
          <a:p>
            <a:pPr marL="12700" marR="5080" algn="just">
              <a:lnSpc>
                <a:spcPct val="100000"/>
              </a:lnSpc>
              <a:spcBef>
                <a:spcPts val="1095"/>
              </a:spcBef>
            </a:pPr>
            <a:r>
              <a:rPr lang="pt-PT" sz="1100" dirty="0" err="1">
                <a:solidFill>
                  <a:srgbClr val="1E3D2C"/>
                </a:solidFill>
                <a:latin typeface="Roboto"/>
                <a:cs typeface="Roboto"/>
              </a:rPr>
              <a:t>Actuamos</a:t>
            </a:r>
            <a:r>
              <a:rPr lang="pt-PT" sz="1100" dirty="0">
                <a:solidFill>
                  <a:srgbClr val="1E3D2C"/>
                </a:solidFill>
                <a:latin typeface="Roboto"/>
                <a:cs typeface="Roboto"/>
              </a:rPr>
              <a:t> na implementação a medida e cirúrgica de sistemas de gestão baseada na normas ISSO, acompanhamos nossos parceiros até a auditoria de certificação, bem como realizamos auditorias de internas e de fornecedores.</a:t>
            </a:r>
            <a:endParaRPr sz="1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</a:pPr>
            <a:r>
              <a:rPr sz="1100" b="1" dirty="0">
                <a:solidFill>
                  <a:srgbClr val="1E3D2C"/>
                </a:solidFill>
                <a:latin typeface="Roboto"/>
                <a:cs typeface="Roboto"/>
              </a:rPr>
              <a:t>IMPLEMENTAÇAO E</a:t>
            </a:r>
            <a:r>
              <a:rPr sz="1100" b="1" spc="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b="1" dirty="0">
                <a:solidFill>
                  <a:srgbClr val="1E3D2C"/>
                </a:solidFill>
                <a:latin typeface="Roboto"/>
                <a:cs typeface="Roboto"/>
              </a:rPr>
              <a:t>AUDITORIA</a:t>
            </a:r>
            <a:r>
              <a:rPr sz="1100" b="1" spc="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b="1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100" b="1" spc="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b="1" dirty="0">
                <a:solidFill>
                  <a:srgbClr val="1E3D2C"/>
                </a:solidFill>
                <a:latin typeface="Roboto"/>
                <a:cs typeface="Roboto"/>
              </a:rPr>
              <a:t>SISTEMAS</a:t>
            </a:r>
            <a:r>
              <a:rPr sz="1100" b="1" spc="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b="1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b="1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b="1" spc="-1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endParaRPr sz="1100" dirty="0">
              <a:latin typeface="Roboto"/>
              <a:cs typeface="Roboto"/>
            </a:endParaRPr>
          </a:p>
          <a:p>
            <a:pPr marL="12700" marR="3633470">
              <a:lnSpc>
                <a:spcPct val="150000"/>
              </a:lnSpc>
            </a:pP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100" spc="-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Qualidade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9001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Ambiental</a:t>
            </a:r>
            <a:r>
              <a:rPr sz="1100" spc="-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14001</a:t>
            </a:r>
            <a:endParaRPr sz="1100" dirty="0">
              <a:latin typeface="Roboto"/>
              <a:cs typeface="Roboto"/>
            </a:endParaRPr>
          </a:p>
          <a:p>
            <a:pPr marL="12700" marR="2174240">
              <a:lnSpc>
                <a:spcPct val="150000"/>
              </a:lnSpc>
            </a:pP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Saúde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Segurança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Ocupacional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45001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1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Informação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27001</a:t>
            </a:r>
            <a:endParaRPr sz="1100" dirty="0">
              <a:latin typeface="Roboto"/>
              <a:cs typeface="Roboto"/>
            </a:endParaRPr>
          </a:p>
          <a:p>
            <a:pPr marL="12700">
              <a:lnSpc>
                <a:spcPct val="150000"/>
              </a:lnSpc>
            </a:pP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Compliance</a:t>
            </a:r>
            <a:r>
              <a:rPr sz="1100" spc="-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Antissuborno</a:t>
            </a:r>
            <a:r>
              <a:rPr sz="1100" spc="-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37001</a:t>
            </a:r>
            <a:r>
              <a:rPr sz="1100" spc="-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37301</a:t>
            </a:r>
            <a:endParaRPr lang="pt-PT" sz="1100" spc="-1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>
              <a:lnSpc>
                <a:spcPct val="150000"/>
              </a:lnSpc>
            </a:pPr>
            <a:r>
              <a:rPr lang="en-GB" sz="1100" spc="-10" dirty="0" err="1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lang="en-GB" sz="1100" spc="-10" dirty="0">
                <a:solidFill>
                  <a:srgbClr val="1E3D2C"/>
                </a:solidFill>
                <a:latin typeface="Roboto"/>
                <a:cs typeface="Roboto"/>
              </a:rPr>
              <a:t> da </a:t>
            </a:r>
            <a:r>
              <a:rPr lang="en-GB" sz="1100" spc="-10" dirty="0" err="1">
                <a:solidFill>
                  <a:srgbClr val="1E3D2C"/>
                </a:solidFill>
                <a:latin typeface="Roboto"/>
                <a:cs typeface="Roboto"/>
              </a:rPr>
              <a:t>Segurança</a:t>
            </a:r>
            <a:r>
              <a:rPr lang="en-GB"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lang="en-GB" sz="1100" spc="-10" dirty="0" err="1">
                <a:solidFill>
                  <a:srgbClr val="1E3D2C"/>
                </a:solidFill>
                <a:latin typeface="Roboto"/>
                <a:cs typeface="Roboto"/>
              </a:rPr>
              <a:t>Alimentar</a:t>
            </a:r>
            <a:r>
              <a:rPr lang="en-GB" sz="1100" spc="-10" dirty="0">
                <a:solidFill>
                  <a:srgbClr val="1E3D2C"/>
                </a:solidFill>
                <a:latin typeface="Roboto"/>
                <a:cs typeface="Roboto"/>
              </a:rPr>
              <a:t> ISO 22000 / HACCP</a:t>
            </a:r>
          </a:p>
          <a:p>
            <a:pPr marL="12700">
              <a:lnSpc>
                <a:spcPct val="150000"/>
              </a:lnSpc>
            </a:pPr>
            <a:r>
              <a:rPr lang="en-GB" sz="1100" spc="-10" dirty="0" err="1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lang="en-GB" sz="1100" spc="-10" dirty="0">
                <a:solidFill>
                  <a:srgbClr val="1E3D2C"/>
                </a:solidFill>
                <a:latin typeface="Roboto"/>
                <a:cs typeface="Roboto"/>
              </a:rPr>
              <a:t> de Risco ISO 31000 e COSO</a:t>
            </a:r>
            <a:endParaRPr sz="1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lang="en-US" sz="1050" dirty="0">
              <a:latin typeface="Roboto"/>
              <a:cs typeface="Roboto"/>
            </a:endParaRP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3D27AC8-5BFD-B9D7-DBA2-28D81532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57" y="6637455"/>
            <a:ext cx="2226843" cy="741121"/>
          </a:xfrm>
          <a:prstGeom prst="rect">
            <a:avLst/>
          </a:prstGeom>
        </p:spPr>
      </p:pic>
      <p:pic>
        <p:nvPicPr>
          <p:cNvPr id="11" name="Picture 10" descr="A logo with a wrench and a gear&#10;&#10;AI-generated content may be incorrect.">
            <a:extLst>
              <a:ext uri="{FF2B5EF4-FFF2-40B4-BE49-F238E27FC236}">
                <a16:creationId xmlns:a16="http://schemas.microsoft.com/office/drawing/2014/main" id="{1676233E-EEF2-2C91-7096-ECCFD84B2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9" y="7692616"/>
            <a:ext cx="2143101" cy="592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3BC37-5C6D-2754-EF90-C49A3A862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457" y="8747777"/>
            <a:ext cx="2226843" cy="458327"/>
          </a:xfrm>
          <a:prstGeom prst="rect">
            <a:avLst/>
          </a:prstGeom>
        </p:spPr>
      </p:pic>
      <p:pic>
        <p:nvPicPr>
          <p:cNvPr id="15" name="Picture 14" descr="A logo with blue water splashes&#10;&#10;AI-generated content may be incorrect.">
            <a:extLst>
              <a:ext uri="{FF2B5EF4-FFF2-40B4-BE49-F238E27FC236}">
                <a16:creationId xmlns:a16="http://schemas.microsoft.com/office/drawing/2014/main" id="{2D656A44-28BA-B716-D026-0764FAD244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15205" r="5853" b="19482"/>
          <a:stretch>
            <a:fillRect/>
          </a:stretch>
        </p:blipFill>
        <p:spPr>
          <a:xfrm>
            <a:off x="4217441" y="6529560"/>
            <a:ext cx="1445989" cy="849016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3282AC91-282E-F2AF-86CC-E3F81B936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8541" y="7733968"/>
            <a:ext cx="1323787" cy="523475"/>
          </a:xfrm>
          <a:prstGeom prst="rect">
            <a:avLst/>
          </a:prstGeom>
        </p:spPr>
      </p:pic>
      <p:pic>
        <p:nvPicPr>
          <p:cNvPr id="20" name="Picture 19" descr="A green leaf logo on a black background&#10;&#10;AI-generated content may be incorrect.">
            <a:extLst>
              <a:ext uri="{FF2B5EF4-FFF2-40B4-BE49-F238E27FC236}">
                <a16:creationId xmlns:a16="http://schemas.microsoft.com/office/drawing/2014/main" id="{F367F34E-2B26-F216-4C8C-A11B150D50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3" t="28469" r="8241" b="11883"/>
          <a:stretch>
            <a:fillRect/>
          </a:stretch>
        </p:blipFill>
        <p:spPr>
          <a:xfrm>
            <a:off x="4310091" y="8615405"/>
            <a:ext cx="1401387" cy="1046360"/>
          </a:xfrm>
          <a:prstGeom prst="rect">
            <a:avLst/>
          </a:prstGeom>
        </p:spPr>
      </p:pic>
      <p:pic>
        <p:nvPicPr>
          <p:cNvPr id="3" name="Picture 2" descr="A logo with a red square and blue text&#10;&#10;AI-generated content may be incorrect.">
            <a:extLst>
              <a:ext uri="{FF2B5EF4-FFF2-40B4-BE49-F238E27FC236}">
                <a16:creationId xmlns:a16="http://schemas.microsoft.com/office/drawing/2014/main" id="{E4FC9585-2C2D-6C84-F90C-756817924E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6489700"/>
            <a:ext cx="1500729" cy="114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CEBB6-DC34-A1C0-49EC-5D92591DF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5574" y="9719845"/>
            <a:ext cx="2291082" cy="662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631D8-A0B2-5187-591A-BFCA984092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6534" y="7717458"/>
            <a:ext cx="1562318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0218F-4B3A-9E28-D129-83467F5721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4629" y="8756466"/>
            <a:ext cx="1517000" cy="635695"/>
          </a:xfrm>
          <a:prstGeom prst="rect">
            <a:avLst/>
          </a:prstGeom>
        </p:spPr>
      </p:pic>
      <p:pic>
        <p:nvPicPr>
          <p:cNvPr id="17" name="Picture 16" descr="A black and grey logo&#10;&#10;AI-generated content may be incorrect.">
            <a:extLst>
              <a:ext uri="{FF2B5EF4-FFF2-40B4-BE49-F238E27FC236}">
                <a16:creationId xmlns:a16="http://schemas.microsoft.com/office/drawing/2014/main" id="{46A8E110-3F9B-0636-BD63-FE13063099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115" b="-21671"/>
          <a:stretch>
            <a:fillRect/>
          </a:stretch>
        </p:blipFill>
        <p:spPr>
          <a:xfrm>
            <a:off x="4197804" y="9661765"/>
            <a:ext cx="1740449" cy="803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7D01F39-554C-C422-3084-91F96089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B8D7A586-57E1-074F-CF3A-8F2E518B74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795" y="313181"/>
            <a:ext cx="4212463" cy="2935985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E5855F06-E2CB-8CDF-6318-088CBDC5014F}"/>
              </a:ext>
            </a:extLst>
          </p:cNvPr>
          <p:cNvSpPr/>
          <p:nvPr/>
        </p:nvSpPr>
        <p:spPr>
          <a:xfrm>
            <a:off x="625906" y="3344976"/>
            <a:ext cx="650240" cy="6755765"/>
          </a:xfrm>
          <a:custGeom>
            <a:avLst/>
            <a:gdLst/>
            <a:ahLst/>
            <a:cxnLst/>
            <a:rect l="l" t="t" r="r" b="b"/>
            <a:pathLst>
              <a:path w="650240" h="6755765">
                <a:moveTo>
                  <a:pt x="649998" y="0"/>
                </a:moveTo>
                <a:lnTo>
                  <a:pt x="0" y="0"/>
                </a:lnTo>
                <a:lnTo>
                  <a:pt x="0" y="6755638"/>
                </a:lnTo>
                <a:lnTo>
                  <a:pt x="649998" y="6755638"/>
                </a:lnTo>
                <a:lnTo>
                  <a:pt x="649998" y="0"/>
                </a:lnTo>
                <a:close/>
              </a:path>
            </a:pathLst>
          </a:custGeom>
          <a:solidFill>
            <a:srgbClr val="1E3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128067B-0D56-0757-EF5F-78AEB60B4BD9}"/>
              </a:ext>
            </a:extLst>
          </p:cNvPr>
          <p:cNvSpPr txBox="1"/>
          <p:nvPr/>
        </p:nvSpPr>
        <p:spPr>
          <a:xfrm>
            <a:off x="767283" y="5146814"/>
            <a:ext cx="433070" cy="3154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00A151"/>
                </a:solidFill>
                <a:latin typeface="Calibri"/>
                <a:cs typeface="Calibri"/>
              </a:rPr>
              <a:t>NOSSOS</a:t>
            </a:r>
            <a:r>
              <a:rPr sz="3200" b="1" spc="-25" dirty="0">
                <a:solidFill>
                  <a:srgbClr val="00A151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A151"/>
                </a:solidFill>
                <a:latin typeface="Calibri"/>
                <a:cs typeface="Calibri"/>
              </a:rPr>
              <a:t>SERVIÇOS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0259CDB-A4A4-5F27-CE13-751C6271C6DA}"/>
              </a:ext>
            </a:extLst>
          </p:cNvPr>
          <p:cNvSpPr txBox="1"/>
          <p:nvPr/>
        </p:nvSpPr>
        <p:spPr>
          <a:xfrm>
            <a:off x="1596390" y="3305454"/>
            <a:ext cx="5553710" cy="1610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00A151"/>
                </a:solidFill>
                <a:latin typeface="Roboto"/>
                <a:cs typeface="Roboto"/>
              </a:rPr>
              <a:t>PROCUREMENT</a:t>
            </a:r>
            <a:endParaRPr sz="1600" dirty="0">
              <a:latin typeface="Roboto"/>
              <a:cs typeface="Roboto"/>
            </a:endParaRPr>
          </a:p>
          <a:p>
            <a:pPr marL="12700" marR="5080" algn="just">
              <a:lnSpc>
                <a:spcPct val="100000"/>
              </a:lnSpc>
              <a:spcBef>
                <a:spcPts val="1330"/>
              </a:spcBef>
            </a:pP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1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nosso</a:t>
            </a:r>
            <a:r>
              <a:rPr sz="11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serviço</a:t>
            </a:r>
            <a:r>
              <a:rPr sz="11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procurement</a:t>
            </a:r>
            <a:r>
              <a:rPr sz="11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tem</a:t>
            </a:r>
            <a:r>
              <a:rPr sz="11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como</a:t>
            </a:r>
            <a:r>
              <a:rPr sz="11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objectivo</a:t>
            </a:r>
            <a:r>
              <a:rPr sz="1100" spc="1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possibilitar</a:t>
            </a:r>
            <a:r>
              <a:rPr sz="11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1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1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cliente</a:t>
            </a:r>
            <a:r>
              <a:rPr sz="11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tenha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tempo</a:t>
            </a:r>
            <a:r>
              <a:rPr sz="11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1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focar</a:t>
            </a:r>
            <a:r>
              <a:rPr sz="11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seus</a:t>
            </a:r>
            <a:r>
              <a:rPr sz="11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esforços</a:t>
            </a:r>
            <a:r>
              <a:rPr sz="11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1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outros</a:t>
            </a:r>
            <a:r>
              <a:rPr sz="11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assuntos</a:t>
            </a:r>
            <a:r>
              <a:rPr sz="1100" spc="1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ligados</a:t>
            </a:r>
            <a:r>
              <a:rPr sz="11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1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sua</a:t>
            </a:r>
            <a:r>
              <a:rPr sz="11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empresa.</a:t>
            </a:r>
            <a:r>
              <a:rPr sz="1100" spc="1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Ante</a:t>
            </a:r>
            <a:r>
              <a:rPr sz="11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50" dirty="0">
                <a:solidFill>
                  <a:srgbClr val="1E3D2C"/>
                </a:solidFill>
                <a:latin typeface="Roboto"/>
                <a:cs typeface="Roboto"/>
              </a:rPr>
              <a:t>a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necessidade</a:t>
            </a:r>
            <a:r>
              <a:rPr sz="11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serviços,</a:t>
            </a:r>
            <a:r>
              <a:rPr sz="1100" spc="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ferramentas</a:t>
            </a:r>
            <a:r>
              <a:rPr sz="1100" spc="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ou</a:t>
            </a:r>
            <a:r>
              <a:rPr sz="11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equipamentos</a:t>
            </a:r>
            <a:r>
              <a:rPr sz="11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essenciais</a:t>
            </a:r>
            <a:r>
              <a:rPr sz="1100" spc="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1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100" spc="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sua</a:t>
            </a:r>
            <a:r>
              <a:rPr sz="11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empresa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esteja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necessitar,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nós</a:t>
            </a:r>
            <a:r>
              <a:rPr sz="11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compramos</a:t>
            </a:r>
            <a:r>
              <a:rPr sz="11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si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dentro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 for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Angola.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Podemos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cuidar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de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tudo,</a:t>
            </a:r>
            <a:r>
              <a:rPr sz="11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desde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notificação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serviços,</a:t>
            </a:r>
            <a:r>
              <a:rPr sz="11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especificações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certificados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serviço, monitoramento</a:t>
            </a:r>
            <a:r>
              <a:rPr sz="11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faturas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vários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fornecedores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–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preços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competitivos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com</a:t>
            </a:r>
            <a:r>
              <a:rPr sz="11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preços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fixos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globalmente</a:t>
            </a:r>
            <a:r>
              <a:rPr sz="11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e a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partir</a:t>
            </a:r>
            <a:r>
              <a:rPr sz="11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1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um 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único</a:t>
            </a:r>
            <a:r>
              <a:rPr sz="11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ponto</a:t>
            </a:r>
            <a:r>
              <a:rPr sz="1100" spc="-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1E3D2C"/>
                </a:solidFill>
                <a:latin typeface="Roboto"/>
                <a:cs typeface="Roboto"/>
              </a:rPr>
              <a:t>de </a:t>
            </a:r>
            <a:r>
              <a:rPr sz="1100" spc="-10" dirty="0" err="1">
                <a:solidFill>
                  <a:srgbClr val="1E3D2C"/>
                </a:solidFill>
                <a:latin typeface="Roboto"/>
                <a:cs typeface="Roboto"/>
              </a:rPr>
              <a:t>contacto</a:t>
            </a:r>
            <a:endParaRPr lang="en-US" sz="1100" dirty="0">
              <a:latin typeface="Roboto"/>
              <a:cs typeface="Roboto"/>
            </a:endParaRPr>
          </a:p>
        </p:txBody>
      </p:sp>
      <p:pic>
        <p:nvPicPr>
          <p:cNvPr id="8" name="Picture 7" descr="A close-up of a certificate&#10;&#10;AI-generated content may be incorrect.">
            <a:extLst>
              <a:ext uri="{FF2B5EF4-FFF2-40B4-BE49-F238E27FC236}">
                <a16:creationId xmlns:a16="http://schemas.microsoft.com/office/drawing/2014/main" id="{40060C3B-541F-3FBB-5F1D-E68CD0F8A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r="2544" b="50723"/>
          <a:stretch>
            <a:fillRect/>
          </a:stretch>
        </p:blipFill>
        <p:spPr>
          <a:xfrm>
            <a:off x="4373245" y="5346699"/>
            <a:ext cx="2895600" cy="2132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FC5FB-92DA-D130-5AA8-AF6F8A35A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5064" r="3697" b="6279"/>
          <a:stretch>
            <a:fillRect/>
          </a:stretch>
        </p:blipFill>
        <p:spPr>
          <a:xfrm>
            <a:off x="1596389" y="5118100"/>
            <a:ext cx="265811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AA6B-9E0C-11F3-A521-C6692098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9B1BB9B-EF52-BC8F-80F8-F709053C9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670" y="4559934"/>
            <a:ext cx="48088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pc="-10" dirty="0"/>
              <a:t>SERVIÇO DE NOTAÇÃO DE RISCO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3A25D56-4E9F-5AD9-7219-60ED37B8E8C6}"/>
              </a:ext>
            </a:extLst>
          </p:cNvPr>
          <p:cNvSpPr txBox="1"/>
          <p:nvPr/>
        </p:nvSpPr>
        <p:spPr>
          <a:xfrm>
            <a:off x="588670" y="5245100"/>
            <a:ext cx="6419850" cy="2317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pt-BR" sz="1200" b="1" i="1" spc="-10" dirty="0">
                <a:solidFill>
                  <a:srgbClr val="1E3D2C"/>
                </a:solidFill>
                <a:latin typeface="Roboto"/>
                <a:cs typeface="Roboto"/>
              </a:rPr>
              <a:t>Em processo de regularização pela CMC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pt-BR" sz="1200" spc="-1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pt-BR" sz="1200" spc="-10" dirty="0">
                <a:solidFill>
                  <a:srgbClr val="1E3D2C"/>
                </a:solidFill>
                <a:latin typeface="Roboto"/>
                <a:cs typeface="Roboto"/>
              </a:rPr>
              <a:t>O Serviço de Notação de Risco da ILUNGI tem como finalidade contribuir para a transparência, credibilidade e eficiência do mercado, através da avaliação independente da capacidade de cumprimento de obrigações financeiras por parte de entidades e instrumentos financeiros.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pt-BR" sz="1200" spc="-1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pt-BR" sz="1200" spc="-10" dirty="0">
                <a:solidFill>
                  <a:srgbClr val="1E3D2C"/>
                </a:solidFill>
                <a:latin typeface="Roboto"/>
                <a:cs typeface="Roboto"/>
              </a:rPr>
              <a:t>O Serviço de Notação de Risco é exercido com elevados padrões de rigor, imparcialidade, confidencialidade e responsabilidade institucional, estando sujeito a mecanismos internos de controlo, supervisão de compliance e acompanhamento contínuo.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pt-BR" sz="1200" spc="-1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pt-BR" sz="1200" spc="-1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pt-BR" sz="1200" dirty="0">
              <a:latin typeface="Roboto"/>
              <a:cs typeface="Roboto"/>
            </a:endParaRPr>
          </a:p>
        </p:txBody>
      </p:sp>
      <p:pic>
        <p:nvPicPr>
          <p:cNvPr id="8" name="Picture 7" descr="A stack of boxes with a hat on top&#10;&#10;AI-generated content may be incorrect.">
            <a:extLst>
              <a:ext uri="{FF2B5EF4-FFF2-40B4-BE49-F238E27FC236}">
                <a16:creationId xmlns:a16="http://schemas.microsoft.com/office/drawing/2014/main" id="{DB23DD9D-7293-8EAD-90C2-96F79B177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6857"/>
            <a:ext cx="7594600" cy="2531533"/>
          </a:xfrm>
          <a:prstGeom prst="rect">
            <a:avLst/>
          </a:prstGeom>
        </p:spPr>
      </p:pic>
      <p:pic>
        <p:nvPicPr>
          <p:cNvPr id="1026" name="Picture 2" descr="Saiba como pode participar no Mercado de Capitais | Portal CMC">
            <a:extLst>
              <a:ext uri="{FF2B5EF4-FFF2-40B4-BE49-F238E27FC236}">
                <a16:creationId xmlns:a16="http://schemas.microsoft.com/office/drawing/2014/main" id="{4161DF08-D896-117C-9D70-F719D370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6911623"/>
            <a:ext cx="2667000" cy="130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95870" cy="10692765"/>
            <a:chOff x="0" y="0"/>
            <a:chExt cx="7595870" cy="10692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91205" cy="106923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519" y="0"/>
              <a:ext cx="3189097" cy="29880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906" y="9548037"/>
              <a:ext cx="2947035" cy="402590"/>
            </a:xfrm>
            <a:custGeom>
              <a:avLst/>
              <a:gdLst/>
              <a:ahLst/>
              <a:cxnLst/>
              <a:rect l="l" t="t" r="r" b="b"/>
              <a:pathLst>
                <a:path w="2947035" h="402590">
                  <a:moveTo>
                    <a:pt x="2946654" y="0"/>
                  </a:moveTo>
                  <a:lnTo>
                    <a:pt x="0" y="0"/>
                  </a:lnTo>
                  <a:lnTo>
                    <a:pt x="0" y="402323"/>
                  </a:lnTo>
                  <a:lnTo>
                    <a:pt x="2946654" y="402323"/>
                  </a:lnTo>
                  <a:lnTo>
                    <a:pt x="2946654" y="0"/>
                  </a:lnTo>
                  <a:close/>
                </a:path>
              </a:pathLst>
            </a:custGeom>
            <a:solidFill>
              <a:srgbClr val="B16E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8949" y="2062352"/>
            <a:ext cx="6220460" cy="5522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2883535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</a:t>
            </a:r>
            <a:r>
              <a:rPr sz="1200" spc="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você</a:t>
            </a:r>
            <a:r>
              <a:rPr sz="1200" spc="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busca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reduzir/controlar</a:t>
            </a:r>
            <a:r>
              <a:rPr sz="1200" spc="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custos</a:t>
            </a:r>
            <a:r>
              <a:rPr sz="1200" spc="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na</a:t>
            </a:r>
            <a:r>
              <a:rPr sz="1200" spc="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área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tecnologia,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saiba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contratar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outsourcing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TI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é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uma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forma</a:t>
            </a:r>
            <a:r>
              <a:rPr sz="1200" spc="14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eficaz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economizar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recursos,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além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possibilitar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qualidade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e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eficiência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serviço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prestado.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Também</a:t>
            </a:r>
            <a:r>
              <a:rPr sz="1200" spc="175" dirty="0">
                <a:solidFill>
                  <a:srgbClr val="1E3D2C"/>
                </a:solidFill>
                <a:latin typeface="Roboto"/>
                <a:cs typeface="Roboto"/>
              </a:rPr>
              <a:t> 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é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possível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otimizar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as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operações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da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sua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empresa,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aumentar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flexibilidade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produtividade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das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entregas.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Sem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falar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na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prestação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contas,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que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também</a:t>
            </a:r>
            <a:r>
              <a:rPr sz="1200" spc="17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é</a:t>
            </a:r>
            <a:r>
              <a:rPr sz="1200" spc="17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uma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condição</a:t>
            </a:r>
            <a:r>
              <a:rPr sz="1200" spc="17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favorável</a:t>
            </a:r>
            <a:r>
              <a:rPr sz="12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através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do 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instrumento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 de</a:t>
            </a:r>
            <a:r>
              <a:rPr sz="1200" spc="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contratação.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46355" marR="2886710" algn="just">
              <a:lnSpc>
                <a:spcPct val="100000"/>
              </a:lnSpc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Oferecemos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diferentes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planos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terceirização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suporte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técnico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TI.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200" dirty="0">
              <a:latin typeface="Roboto"/>
              <a:cs typeface="Roboto"/>
            </a:endParaRPr>
          </a:p>
          <a:p>
            <a:pPr marL="12700" algn="just">
              <a:spcBef>
                <a:spcPts val="5"/>
              </a:spcBef>
            </a:pPr>
            <a:r>
              <a:rPr sz="1600" b="1" dirty="0">
                <a:solidFill>
                  <a:srgbClr val="00A151"/>
                </a:solidFill>
                <a:latin typeface="Roboto"/>
                <a:cs typeface="Roboto"/>
              </a:rPr>
              <a:t>FORMAÇÕES</a:t>
            </a:r>
            <a:r>
              <a:rPr lang="pt-PT" sz="1600" b="1" dirty="0">
                <a:solidFill>
                  <a:srgbClr val="00A151"/>
                </a:solidFill>
                <a:latin typeface="Roboto"/>
                <a:cs typeface="Roboto"/>
              </a:rPr>
              <a:t> E </a:t>
            </a:r>
            <a:r>
              <a:rPr lang="en-US" sz="1600" b="1" dirty="0">
                <a:solidFill>
                  <a:srgbClr val="00A151"/>
                </a:solidFill>
                <a:latin typeface="Roboto"/>
                <a:cs typeface="Roboto"/>
              </a:rPr>
              <a:t>EDUCAÇÃO</a:t>
            </a:r>
            <a:r>
              <a:rPr lang="en-US" sz="1600" b="1" spc="80" dirty="0">
                <a:solidFill>
                  <a:srgbClr val="00A151"/>
                </a:solidFill>
                <a:latin typeface="Roboto"/>
                <a:cs typeface="Roboto"/>
              </a:rPr>
              <a:t> </a:t>
            </a:r>
            <a:r>
              <a:rPr lang="en-US" sz="1600" b="1" spc="-10" dirty="0">
                <a:solidFill>
                  <a:srgbClr val="00A151"/>
                </a:solidFill>
                <a:latin typeface="Roboto"/>
                <a:cs typeface="Roboto"/>
              </a:rPr>
              <a:t>CORPORATIVA</a:t>
            </a:r>
            <a:endParaRPr sz="1600" dirty="0">
              <a:latin typeface="Roboto"/>
              <a:cs typeface="Roboto"/>
            </a:endParaRPr>
          </a:p>
          <a:p>
            <a:pPr marL="12700" marR="6350" algn="just">
              <a:lnSpc>
                <a:spcPct val="100000"/>
              </a:lnSpc>
              <a:spcBef>
                <a:spcPts val="1455"/>
              </a:spcBef>
            </a:pPr>
            <a:endParaRPr lang="pt-PT" sz="1200" dirty="0">
              <a:solidFill>
                <a:srgbClr val="1E3D2C"/>
              </a:solidFill>
              <a:latin typeface="Roboto"/>
              <a:cs typeface="Roboto"/>
            </a:endParaRPr>
          </a:p>
          <a:p>
            <a:pPr marL="12700" marR="6350" algn="just">
              <a:lnSpc>
                <a:spcPct val="100000"/>
              </a:lnSpc>
              <a:spcBef>
                <a:spcPts val="1455"/>
              </a:spcBef>
            </a:pPr>
            <a:r>
              <a:rPr sz="1200" dirty="0" err="1">
                <a:solidFill>
                  <a:srgbClr val="1E3D2C"/>
                </a:solidFill>
                <a:latin typeface="Roboto"/>
                <a:cs typeface="Roboto"/>
              </a:rPr>
              <a:t>Reconhecendo</a:t>
            </a:r>
            <a:r>
              <a:rPr sz="1200" spc="2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as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especificidades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2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cada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empresa,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desenhamos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soluções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formativas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personalizadas.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Disponibilizamos</a:t>
            </a:r>
            <a:r>
              <a:rPr sz="1200" spc="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todo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auxílio</a:t>
            </a:r>
            <a:r>
              <a:rPr sz="1200" spc="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necessário</a:t>
            </a:r>
            <a:r>
              <a:rPr sz="1200" spc="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na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integrada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do</a:t>
            </a:r>
            <a:r>
              <a:rPr sz="1200" spc="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plano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formação,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1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as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empresas</a:t>
            </a:r>
            <a:r>
              <a:rPr sz="1200" spc="17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possam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alcançar,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eficiente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eficazmente,</a:t>
            </a:r>
            <a:r>
              <a:rPr sz="1200" spc="1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os</a:t>
            </a:r>
            <a:r>
              <a:rPr sz="1200" spc="1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seus </a:t>
            </a:r>
            <a:r>
              <a:rPr sz="1200" spc="-10" dirty="0" err="1">
                <a:solidFill>
                  <a:srgbClr val="1E3D2C"/>
                </a:solidFill>
                <a:latin typeface="Roboto"/>
                <a:cs typeface="Roboto"/>
              </a:rPr>
              <a:t>objetivos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0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educação</a:t>
            </a:r>
            <a:r>
              <a:rPr sz="1200" spc="11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corporativa,</a:t>
            </a:r>
            <a:r>
              <a:rPr sz="1200" spc="1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neste</a:t>
            </a:r>
            <a:r>
              <a:rPr sz="1200" spc="11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contexto</a:t>
            </a:r>
            <a:r>
              <a:rPr sz="1200" spc="1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serviço,</a:t>
            </a:r>
            <a:r>
              <a:rPr sz="1200" spc="11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uma</a:t>
            </a:r>
            <a:r>
              <a:rPr sz="1200" spc="1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estratégia</a:t>
            </a:r>
            <a:r>
              <a:rPr sz="1200" spc="1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1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acompanhamento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voltada</a:t>
            </a:r>
            <a:r>
              <a:rPr sz="1200" spc="3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3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3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3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3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pessoas</a:t>
            </a:r>
            <a:r>
              <a:rPr sz="1200" spc="36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da</a:t>
            </a:r>
            <a:r>
              <a:rPr sz="1200" spc="3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sua</a:t>
            </a:r>
            <a:r>
              <a:rPr sz="1200" spc="3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empresa,</a:t>
            </a:r>
            <a:r>
              <a:rPr sz="1200" spc="3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200" spc="3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35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habilidades</a:t>
            </a:r>
            <a:r>
              <a:rPr sz="1200" spc="36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devem</a:t>
            </a:r>
            <a:r>
              <a:rPr sz="1200" spc="35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ser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desenvolvidas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favor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do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contexto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organizacional.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Isso</a:t>
            </a:r>
            <a:r>
              <a:rPr sz="1200" spc="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significa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prática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vai</a:t>
            </a:r>
            <a:r>
              <a:rPr sz="1200" spc="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muito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além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oferecermos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treinamentos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ou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 simplesmente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qualificar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mão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obra.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332" y="1542798"/>
            <a:ext cx="32467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lang="pt-PT" sz="1600" b="1" dirty="0">
                <a:solidFill>
                  <a:srgbClr val="00A151"/>
                </a:solidFill>
                <a:latin typeface="Roboto"/>
                <a:cs typeface="Roboto"/>
              </a:rPr>
              <a:t>ASSISTÊNCIA E SUPORTE DE </a:t>
            </a:r>
            <a:r>
              <a:rPr sz="1600" b="1" spc="-25" dirty="0">
                <a:solidFill>
                  <a:srgbClr val="00A151"/>
                </a:solidFill>
                <a:latin typeface="Roboto"/>
                <a:cs typeface="Roboto"/>
              </a:rPr>
              <a:t>T.I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2050" name="Picture 2" descr="Instituto Nacional de Emprego e Formação Profissional">
            <a:extLst>
              <a:ext uri="{FF2B5EF4-FFF2-40B4-BE49-F238E27FC236}">
                <a16:creationId xmlns:a16="http://schemas.microsoft.com/office/drawing/2014/main" id="{1B44196A-53E6-E42B-4A5E-DC83F056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7" y="7570414"/>
            <a:ext cx="3294856" cy="106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085" y="8301933"/>
            <a:ext cx="6007515" cy="33408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8670" y="1226058"/>
            <a:ext cx="2180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151"/>
                </a:solidFill>
                <a:latin typeface="Roboto"/>
                <a:cs typeface="Roboto"/>
              </a:rPr>
              <a:t>NOSSAS</a:t>
            </a:r>
            <a:r>
              <a:rPr sz="1600" b="1" spc="10" dirty="0">
                <a:solidFill>
                  <a:srgbClr val="00A151"/>
                </a:solidFill>
                <a:latin typeface="Roboto"/>
                <a:cs typeface="Roboto"/>
              </a:rPr>
              <a:t> </a:t>
            </a:r>
            <a:r>
              <a:rPr sz="1600" b="1" spc="-10" dirty="0">
                <a:solidFill>
                  <a:srgbClr val="00A151"/>
                </a:solidFill>
                <a:latin typeface="Roboto"/>
                <a:cs typeface="Roboto"/>
              </a:rPr>
              <a:t>REFERÊNCIAS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7" name="Picture 6" descr="A logo for a company&#10;&#10;AI-generated content may be incorrect.">
            <a:extLst>
              <a:ext uri="{FF2B5EF4-FFF2-40B4-BE49-F238E27FC236}">
                <a16:creationId xmlns:a16="http://schemas.microsoft.com/office/drawing/2014/main" id="{10C0BC68-49B2-14E6-4A98-4EB12578E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4" y="5667403"/>
            <a:ext cx="1179859" cy="1179859"/>
          </a:xfrm>
          <a:prstGeom prst="rect">
            <a:avLst/>
          </a:prstGeom>
        </p:spPr>
      </p:pic>
      <p:pic>
        <p:nvPicPr>
          <p:cNvPr id="9" name="Picture 8" descr="A blue letter c on a black background&#10;&#10;AI-generated content may be incorrect.">
            <a:extLst>
              <a:ext uri="{FF2B5EF4-FFF2-40B4-BE49-F238E27FC236}">
                <a16:creationId xmlns:a16="http://schemas.microsoft.com/office/drawing/2014/main" id="{7ABF8C2C-610D-07A3-6F0E-B4E7B2FF0C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96" y="5946255"/>
            <a:ext cx="1812345" cy="467245"/>
          </a:xfrm>
          <a:prstGeom prst="rect">
            <a:avLst/>
          </a:prstGeom>
        </p:spPr>
      </p:pic>
      <p:pic>
        <p:nvPicPr>
          <p:cNvPr id="13" name="Picture 12" descr="A logo with a yellow and blue background&#10;&#10;AI-generated content may be incorrect.">
            <a:extLst>
              <a:ext uri="{FF2B5EF4-FFF2-40B4-BE49-F238E27FC236}">
                <a16:creationId xmlns:a16="http://schemas.microsoft.com/office/drawing/2014/main" id="{DDEFB450-94C7-94BB-4A06-98B6B1481F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68" y="5946254"/>
            <a:ext cx="1783657" cy="467245"/>
          </a:xfrm>
          <a:prstGeom prst="rect">
            <a:avLst/>
          </a:prstGeom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E5B057F0-03FA-C837-88C5-E345A8CC9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52" y="4759052"/>
            <a:ext cx="1348370" cy="759345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C7B5F17A-F810-5856-570D-9D365CD67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75" y="4628499"/>
            <a:ext cx="1104900" cy="1104900"/>
          </a:xfrm>
          <a:prstGeom prst="rect">
            <a:avLst/>
          </a:prstGeom>
        </p:spPr>
      </p:pic>
      <p:pic>
        <p:nvPicPr>
          <p:cNvPr id="19" name="Picture 18" descr="A purple and black logo&#10;&#10;AI-generated content may be incorrect.">
            <a:extLst>
              <a:ext uri="{FF2B5EF4-FFF2-40B4-BE49-F238E27FC236}">
                <a16:creationId xmlns:a16="http://schemas.microsoft.com/office/drawing/2014/main" id="{B6392D86-27F3-956B-C191-6EFAD6FB6B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49" y="4607569"/>
            <a:ext cx="993403" cy="910828"/>
          </a:xfrm>
          <a:prstGeom prst="rect">
            <a:avLst/>
          </a:prstGeom>
        </p:spPr>
      </p:pic>
      <p:pic>
        <p:nvPicPr>
          <p:cNvPr id="21" name="Picture 20" descr="A blue and black logo&#10;&#10;AI-generated content may be incorrect.">
            <a:extLst>
              <a:ext uri="{FF2B5EF4-FFF2-40B4-BE49-F238E27FC236}">
                <a16:creationId xmlns:a16="http://schemas.microsoft.com/office/drawing/2014/main" id="{6BB43F18-9E7C-3667-2B90-F94E783B22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88" y="3579156"/>
            <a:ext cx="2180590" cy="702070"/>
          </a:xfrm>
          <a:prstGeom prst="rect">
            <a:avLst/>
          </a:prstGeom>
        </p:spPr>
      </p:pic>
      <p:pic>
        <p:nvPicPr>
          <p:cNvPr id="23" name="Picture 2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93293FAF-DB86-0BC9-B776-F19F68CDC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3221" r="14569" b="18054"/>
          <a:stretch/>
        </p:blipFill>
        <p:spPr>
          <a:xfrm>
            <a:off x="2344266" y="3579156"/>
            <a:ext cx="822442" cy="759345"/>
          </a:xfrm>
          <a:prstGeom prst="rect">
            <a:avLst/>
          </a:prstGeom>
        </p:spPr>
      </p:pic>
      <p:pic>
        <p:nvPicPr>
          <p:cNvPr id="25" name="Picture 24" descr="A black and red text on a white background&#10;&#10;AI-generated content may be incorrect.">
            <a:extLst>
              <a:ext uri="{FF2B5EF4-FFF2-40B4-BE49-F238E27FC236}">
                <a16:creationId xmlns:a16="http://schemas.microsoft.com/office/drawing/2014/main" id="{601824E9-8E3A-7149-B2C3-E34C0ED928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8" b="33165"/>
          <a:stretch/>
        </p:blipFill>
        <p:spPr>
          <a:xfrm>
            <a:off x="321725" y="3520555"/>
            <a:ext cx="1856282" cy="759345"/>
          </a:xfrm>
          <a:prstGeom prst="rect">
            <a:avLst/>
          </a:prstGeom>
        </p:spPr>
      </p:pic>
      <p:pic>
        <p:nvPicPr>
          <p:cNvPr id="27" name="Picture 26" descr="A blue and white logo&#10;&#10;AI-generated content may be incorrect.">
            <a:extLst>
              <a:ext uri="{FF2B5EF4-FFF2-40B4-BE49-F238E27FC236}">
                <a16:creationId xmlns:a16="http://schemas.microsoft.com/office/drawing/2014/main" id="{8C49E49D-9615-24FE-4DAD-2C2BACA80E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2" y="2163041"/>
            <a:ext cx="715265" cy="980177"/>
          </a:xfrm>
          <a:prstGeom prst="rect">
            <a:avLst/>
          </a:prstGeom>
        </p:spPr>
      </p:pic>
      <p:pic>
        <p:nvPicPr>
          <p:cNvPr id="29" name="Picture 28" descr="Blue and black logo with a black background&#10;&#10;AI-generated content may be incorrect.">
            <a:extLst>
              <a:ext uri="{FF2B5EF4-FFF2-40B4-BE49-F238E27FC236}">
                <a16:creationId xmlns:a16="http://schemas.microsoft.com/office/drawing/2014/main" id="{CA2D3DBC-4EAF-C1ED-0590-6C3742BC911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24" y="2398793"/>
            <a:ext cx="1474651" cy="508671"/>
          </a:xfrm>
          <a:prstGeom prst="rect">
            <a:avLst/>
          </a:prstGeom>
        </p:spPr>
      </p:pic>
      <p:pic>
        <p:nvPicPr>
          <p:cNvPr id="31" name="Picture 30" descr="A red and blue logo&#10;&#10;AI-generated content may be incorrect.">
            <a:extLst>
              <a:ext uri="{FF2B5EF4-FFF2-40B4-BE49-F238E27FC236}">
                <a16:creationId xmlns:a16="http://schemas.microsoft.com/office/drawing/2014/main" id="{3C277953-2572-2E65-D52C-37A1C6C6EB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t="12515" r="25534" b="20593"/>
          <a:stretch/>
        </p:blipFill>
        <p:spPr>
          <a:xfrm>
            <a:off x="5724018" y="2075027"/>
            <a:ext cx="1426082" cy="947982"/>
          </a:xfrm>
          <a:prstGeom prst="rect">
            <a:avLst/>
          </a:prstGeom>
        </p:spPr>
      </p:pic>
      <p:pic>
        <p:nvPicPr>
          <p:cNvPr id="33" name="Picture 32" descr="A black and gold square with gold text&#10;&#10;AI-generated content may be incorrect.">
            <a:extLst>
              <a:ext uri="{FF2B5EF4-FFF2-40B4-BE49-F238E27FC236}">
                <a16:creationId xmlns:a16="http://schemas.microsoft.com/office/drawing/2014/main" id="{6B926859-CE7A-4531-0573-57C9E6EF18D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t="12500" r="16666" b="12500"/>
          <a:stretch/>
        </p:blipFill>
        <p:spPr>
          <a:xfrm>
            <a:off x="6122774" y="6867617"/>
            <a:ext cx="813176" cy="890484"/>
          </a:xfrm>
          <a:prstGeom prst="rect">
            <a:avLst/>
          </a:prstGeom>
        </p:spPr>
      </p:pic>
      <p:pic>
        <p:nvPicPr>
          <p:cNvPr id="35" name="Picture 34" descr="A grey and red logo&#10;&#10;AI-generated content may be incorrect.">
            <a:extLst>
              <a:ext uri="{FF2B5EF4-FFF2-40B4-BE49-F238E27FC236}">
                <a16:creationId xmlns:a16="http://schemas.microsoft.com/office/drawing/2014/main" id="{38E6A6CF-7072-E41A-15D5-A7E1E909CE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r="16312"/>
          <a:stretch/>
        </p:blipFill>
        <p:spPr>
          <a:xfrm>
            <a:off x="6140536" y="5620135"/>
            <a:ext cx="813176" cy="1104900"/>
          </a:xfrm>
          <a:prstGeom prst="rect">
            <a:avLst/>
          </a:prstGeom>
        </p:spPr>
      </p:pic>
      <p:pic>
        <p:nvPicPr>
          <p:cNvPr id="37" name="Picture 36" descr="A logo with white and yellow flames&#10;&#10;AI-generated content may be incorrect.">
            <a:extLst>
              <a:ext uri="{FF2B5EF4-FFF2-40B4-BE49-F238E27FC236}">
                <a16:creationId xmlns:a16="http://schemas.microsoft.com/office/drawing/2014/main" id="{49A9012E-3247-13CE-A34C-F5C0210D836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37" y="3482710"/>
            <a:ext cx="1195609" cy="729742"/>
          </a:xfrm>
          <a:prstGeom prst="rect">
            <a:avLst/>
          </a:prstGeom>
        </p:spPr>
      </p:pic>
      <p:pic>
        <p:nvPicPr>
          <p:cNvPr id="39" name="Picture 38" descr="A logo with a crane and a boat on it&#10;&#10;AI-generated content may be incorrect.">
            <a:extLst>
              <a:ext uri="{FF2B5EF4-FFF2-40B4-BE49-F238E27FC236}">
                <a16:creationId xmlns:a16="http://schemas.microsoft.com/office/drawing/2014/main" id="{DAF3CE7F-0E2A-BF53-667C-41733434A8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25" y="2171201"/>
            <a:ext cx="943927" cy="1082090"/>
          </a:xfrm>
          <a:prstGeom prst="rect">
            <a:avLst/>
          </a:prstGeom>
        </p:spPr>
      </p:pic>
      <p:pic>
        <p:nvPicPr>
          <p:cNvPr id="41" name="Picture 40" descr="A blue and black logo&#10;&#10;AI-generated content may be incorrect.">
            <a:extLst>
              <a:ext uri="{FF2B5EF4-FFF2-40B4-BE49-F238E27FC236}">
                <a16:creationId xmlns:a16="http://schemas.microsoft.com/office/drawing/2014/main" id="{3AC37173-E204-8744-E3ED-CAA02C6BD00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39" y="2136540"/>
            <a:ext cx="1072884" cy="1072884"/>
          </a:xfrm>
          <a:prstGeom prst="rect">
            <a:avLst/>
          </a:prstGeom>
        </p:spPr>
      </p:pic>
      <p:pic>
        <p:nvPicPr>
          <p:cNvPr id="43" name="Picture 42" descr="A close-up of a logo&#10;&#10;AI-generated content may be incorrect.">
            <a:extLst>
              <a:ext uri="{FF2B5EF4-FFF2-40B4-BE49-F238E27FC236}">
                <a16:creationId xmlns:a16="http://schemas.microsoft.com/office/drawing/2014/main" id="{6015019B-4F7F-355E-1EDB-846368A8B80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5" y="7024539"/>
            <a:ext cx="1107215" cy="444137"/>
          </a:xfrm>
          <a:prstGeom prst="rect">
            <a:avLst/>
          </a:prstGeom>
        </p:spPr>
      </p:pic>
      <p:pic>
        <p:nvPicPr>
          <p:cNvPr id="45" name="Picture 44" descr="A black and yellow text&#10;&#10;AI-generated content may be incorrect.">
            <a:extLst>
              <a:ext uri="{FF2B5EF4-FFF2-40B4-BE49-F238E27FC236}">
                <a16:creationId xmlns:a16="http://schemas.microsoft.com/office/drawing/2014/main" id="{F21C44A0-C22A-3148-14EC-C13798D460F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9" y="7045174"/>
            <a:ext cx="1783294" cy="353254"/>
          </a:xfrm>
          <a:prstGeom prst="rect">
            <a:avLst/>
          </a:prstGeom>
        </p:spPr>
      </p:pic>
      <p:pic>
        <p:nvPicPr>
          <p:cNvPr id="48" name="Picture 47" descr="A blue circle with white lines and grey text&#10;&#10;AI-generated content may be incorrect.">
            <a:extLst>
              <a:ext uri="{FF2B5EF4-FFF2-40B4-BE49-F238E27FC236}">
                <a16:creationId xmlns:a16="http://schemas.microsoft.com/office/drawing/2014/main" id="{9963EBFF-30C3-EE4A-1EC1-571A7E2ABA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29084" r="11049" b="28639"/>
          <a:stretch/>
        </p:blipFill>
        <p:spPr>
          <a:xfrm>
            <a:off x="4046632" y="6864840"/>
            <a:ext cx="1810593" cy="679262"/>
          </a:xfrm>
          <a:prstGeom prst="rect">
            <a:avLst/>
          </a:prstGeom>
        </p:spPr>
      </p:pic>
      <p:pic>
        <p:nvPicPr>
          <p:cNvPr id="52" name="Picture 51" descr="A logo for a company&#10;&#10;AI-generated content may be incorrect.">
            <a:extLst>
              <a:ext uri="{FF2B5EF4-FFF2-40B4-BE49-F238E27FC236}">
                <a16:creationId xmlns:a16="http://schemas.microsoft.com/office/drawing/2014/main" id="{0C3B0F71-C663-491B-06F3-C4151DE131E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3912" r="18673" b="35441"/>
          <a:stretch/>
        </p:blipFill>
        <p:spPr>
          <a:xfrm>
            <a:off x="5664478" y="4692154"/>
            <a:ext cx="1681258" cy="654546"/>
          </a:xfrm>
          <a:prstGeom prst="rect">
            <a:avLst/>
          </a:prstGeom>
        </p:spPr>
      </p:pic>
      <p:pic>
        <p:nvPicPr>
          <p:cNvPr id="46" name="object 3">
            <a:extLst>
              <a:ext uri="{FF2B5EF4-FFF2-40B4-BE49-F238E27FC236}">
                <a16:creationId xmlns:a16="http://schemas.microsoft.com/office/drawing/2014/main" id="{EEC8F5E1-6E74-CFCE-D5C5-276FAA7B5073}"/>
              </a:ext>
            </a:extLst>
          </p:cNvPr>
          <p:cNvPicPr/>
          <p:nvPr/>
        </p:nvPicPr>
        <p:blipFill>
          <a:blip r:embed="rId24" cstate="print"/>
          <a:srcRect l="16811" t="28958"/>
          <a:stretch/>
        </p:blipFill>
        <p:spPr>
          <a:xfrm>
            <a:off x="0" y="0"/>
            <a:ext cx="7594600" cy="10693400"/>
          </a:xfrm>
          <a:prstGeom prst="rect">
            <a:avLst/>
          </a:prstGeom>
        </p:spPr>
      </p:pic>
      <p:pic>
        <p:nvPicPr>
          <p:cNvPr id="4" name="Picture 3" descr="A logo with a globe and text&#10;&#10;Description automatically generated">
            <a:extLst>
              <a:ext uri="{FF2B5EF4-FFF2-40B4-BE49-F238E27FC236}">
                <a16:creationId xmlns:a16="http://schemas.microsoft.com/office/drawing/2014/main" id="{0E3BE354-B744-5728-C0C1-9A5163C8C7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9234" y="7711860"/>
            <a:ext cx="1239522" cy="444137"/>
          </a:xfrm>
          <a:prstGeom prst="rect">
            <a:avLst/>
          </a:prstGeom>
        </p:spPr>
      </p:pic>
      <p:pic>
        <p:nvPicPr>
          <p:cNvPr id="3076" name="Picture 4" descr="UCS | Accredited ISO Certification, Auditing &amp; Training">
            <a:extLst>
              <a:ext uri="{FF2B5EF4-FFF2-40B4-BE49-F238E27FC236}">
                <a16:creationId xmlns:a16="http://schemas.microsoft.com/office/drawing/2014/main" id="{4AD0B4BD-129E-6FCC-43C8-854F0896E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68" y="7628965"/>
            <a:ext cx="1445800" cy="5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NOSSAS</a:t>
            </a:r>
            <a:r>
              <a:rPr spc="-110" dirty="0"/>
              <a:t> </a:t>
            </a:r>
            <a:r>
              <a:rPr spc="-10" dirty="0"/>
              <a:t>SOLUÇÕES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670" y="7650606"/>
            <a:ext cx="6419850" cy="136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PT" sz="1600" b="1" spc="-10" dirty="0" err="1">
                <a:solidFill>
                  <a:srgbClr val="1E3D2C"/>
                </a:solidFill>
                <a:latin typeface="Roboto"/>
                <a:cs typeface="Roboto"/>
              </a:rPr>
              <a:t>ToC</a:t>
            </a:r>
            <a:r>
              <a:rPr sz="1600" b="1" spc="-10" dirty="0">
                <a:solidFill>
                  <a:srgbClr val="1E3D2C"/>
                </a:solidFill>
                <a:latin typeface="Roboto"/>
                <a:cs typeface="Roboto"/>
              </a:rPr>
              <a:t>omply360º</a:t>
            </a:r>
            <a:endParaRPr sz="1600" dirty="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Desenhado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organizações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229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precisam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controlar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processos</a:t>
            </a:r>
            <a:r>
              <a:rPr sz="1200" spc="2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internos,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normas</a:t>
            </a:r>
            <a:r>
              <a:rPr sz="1200" spc="2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ISO</a:t>
            </a:r>
            <a:r>
              <a:rPr sz="1200" spc="2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e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sistemas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conformidade.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sistema</a:t>
            </a:r>
            <a:r>
              <a:rPr sz="1200" spc="-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baseado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na</a:t>
            </a:r>
            <a:r>
              <a:rPr sz="1200" spc="-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cloud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garante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flexibilidade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agilidade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na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processos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de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conformidade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empresarial.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70" y="9542170"/>
            <a:ext cx="134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E3D2C"/>
                </a:solidFill>
                <a:latin typeface="Roboto"/>
                <a:cs typeface="Roboto"/>
                <a:hlinkClick r:id="rId2"/>
              </a:rPr>
              <a:t>solucoes@ilungi.ao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70" y="5245100"/>
            <a:ext cx="6419850" cy="1734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E3D2C"/>
                </a:solidFill>
                <a:latin typeface="Roboto"/>
                <a:cs typeface="Roboto"/>
              </a:rPr>
              <a:t>SICLIC</a:t>
            </a:r>
            <a:endParaRPr sz="1600" dirty="0">
              <a:latin typeface="Roboto"/>
              <a:cs typeface="Roboto"/>
            </a:endParaRPr>
          </a:p>
          <a:p>
            <a:pPr marL="12700" marR="5080" algn="just">
              <a:lnSpc>
                <a:spcPct val="100000"/>
              </a:lnSpc>
              <a:spcBef>
                <a:spcPts val="1455"/>
              </a:spcBef>
            </a:pP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Solução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cloud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para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</a:t>
            </a:r>
            <a:r>
              <a:rPr sz="1200" spc="1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do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relacionamento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com</a:t>
            </a:r>
            <a:r>
              <a:rPr sz="1200" spc="14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cliente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baseada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em</a:t>
            </a:r>
            <a:r>
              <a:rPr sz="1200" spc="14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4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conceitos:</a:t>
            </a:r>
            <a:r>
              <a:rPr sz="1200" spc="13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O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potencial cliente,</a:t>
            </a:r>
            <a:r>
              <a:rPr sz="1200" spc="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 cliente,</a:t>
            </a:r>
            <a:r>
              <a:rPr sz="1200" spc="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contrato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 o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relatório.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As</a:t>
            </a:r>
            <a:r>
              <a:rPr sz="1200" spc="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relações não</a:t>
            </a:r>
            <a:r>
              <a:rPr sz="1200" spc="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são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feitas</a:t>
            </a:r>
            <a:r>
              <a:rPr sz="1200" spc="1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entre</a:t>
            </a:r>
            <a:r>
              <a:rPr sz="1200" spc="-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empresas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mas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sim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entre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pessoas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as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representam,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SICLIC</a:t>
            </a:r>
            <a:r>
              <a:rPr sz="1200" spc="17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é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uma</a:t>
            </a:r>
            <a:r>
              <a:rPr sz="1200" spc="18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ferramenta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que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auxilia</a:t>
            </a:r>
            <a:r>
              <a:rPr sz="1200" spc="18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na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gestão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do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relacionamento</a:t>
            </a:r>
            <a:r>
              <a:rPr sz="1200" spc="19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com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cliente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e</a:t>
            </a:r>
            <a:r>
              <a:rPr sz="1200" spc="19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um</a:t>
            </a:r>
            <a:r>
              <a:rPr sz="1200" spc="204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dos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objetivos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desse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recurso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é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organizar</a:t>
            </a:r>
            <a:r>
              <a:rPr sz="1200" spc="20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50" dirty="0">
                <a:solidFill>
                  <a:srgbClr val="1E3D2C"/>
                </a:solidFill>
                <a:latin typeface="Roboto"/>
                <a:cs typeface="Roboto"/>
              </a:rPr>
              <a:t>e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fidelizar</a:t>
            </a:r>
            <a:r>
              <a:rPr sz="1200" spc="-1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o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</a:rPr>
              <a:t>consumidor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200" dirty="0"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</a:pPr>
            <a:r>
              <a:rPr sz="1200" spc="-10" dirty="0">
                <a:solidFill>
                  <a:srgbClr val="1E3D2C"/>
                </a:solidFill>
                <a:latin typeface="Roboto"/>
                <a:cs typeface="Roboto"/>
                <a:hlinkClick r:id="rId3"/>
              </a:rPr>
              <a:t>www.siclic.ao</a:t>
            </a:r>
            <a:r>
              <a:rPr sz="1200" spc="-25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1E3D2C"/>
                </a:solidFill>
                <a:latin typeface="Roboto"/>
                <a:cs typeface="Roboto"/>
              </a:rPr>
              <a:t>|</a:t>
            </a:r>
            <a:r>
              <a:rPr sz="1200" spc="-30" dirty="0">
                <a:solidFill>
                  <a:srgbClr val="1E3D2C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1E3D2C"/>
                </a:solidFill>
                <a:latin typeface="Roboto"/>
                <a:cs typeface="Roboto"/>
                <a:hlinkClick r:id="rId4"/>
              </a:rPr>
              <a:t>contacto@siclic.ao</a:t>
            </a:r>
            <a:endParaRPr sz="12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75" y="-1"/>
            <a:ext cx="7576820" cy="10692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4f42db7-c6f6-451b-bd3b-f8414fef2534}" enabled="1" method="Privileged" siteId="{b044d4aa-0586-41ae-9a10-f8246556968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754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SERVIÇO DE NOTAÇÃO DE RISCO</vt:lpstr>
      <vt:lpstr>PowerPoint Presentation</vt:lpstr>
      <vt:lpstr>PowerPoint Presentation</vt:lpstr>
      <vt:lpstr>NOSSAS SOLUÇÕES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USS</dc:creator>
  <cp:lastModifiedBy>Manuel Isaac Cadete</cp:lastModifiedBy>
  <cp:revision>7</cp:revision>
  <dcterms:created xsi:type="dcterms:W3CDTF">2025-03-07T07:32:25Z</dcterms:created>
  <dcterms:modified xsi:type="dcterms:W3CDTF">2026-01-12T18:18:28Z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2025-03-07T00:00:00Z</vt:filetime>
  </property>
  <property fmtid="{D5CDD505-2E9C-101B-9397-08002B2CF9AE}" pid="5" name="Producer">
    <vt:lpwstr>Microsoft® PowerPoint® for Microsoft 365</vt:lpwstr>
  </property>
</Properties>
</file>